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570" r:id="rId3"/>
    <p:sldId id="672" r:id="rId5"/>
    <p:sldId id="694" r:id="rId6"/>
    <p:sldId id="695" r:id="rId7"/>
    <p:sldId id="723" r:id="rId8"/>
    <p:sldId id="696" r:id="rId9"/>
    <p:sldId id="697" r:id="rId10"/>
    <p:sldId id="698" r:id="rId11"/>
    <p:sldId id="699" r:id="rId12"/>
    <p:sldId id="724" r:id="rId13"/>
    <p:sldId id="703" r:id="rId14"/>
    <p:sldId id="704" r:id="rId15"/>
    <p:sldId id="715" r:id="rId16"/>
    <p:sldId id="725" r:id="rId17"/>
    <p:sldId id="709" r:id="rId18"/>
    <p:sldId id="710" r:id="rId19"/>
    <p:sldId id="726" r:id="rId20"/>
    <p:sldId id="713" r:id="rId21"/>
    <p:sldId id="651" r:id="rId22"/>
    <p:sldId id="328" r:id="rId23"/>
  </p:sldIdLst>
  <p:sldSz cx="12192000" cy="6858000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" userDrawn="1">
          <p15:clr>
            <a:srgbClr val="A4A3A4"/>
          </p15:clr>
        </p15:guide>
        <p15:guide id="2" orient="horz" pos="4104" userDrawn="1">
          <p15:clr>
            <a:srgbClr val="A4A3A4"/>
          </p15:clr>
        </p15:guide>
        <p15:guide id="3" pos="7302" userDrawn="1">
          <p15:clr>
            <a:srgbClr val="A4A3A4"/>
          </p15:clr>
        </p15:guide>
        <p15:guide id="4" pos="5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苏 杰" initials="苏" lastIdx="1" clrIdx="0"/>
  <p:cmAuthor id="2" name="齐 勇" initials="齐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E3992"/>
    <a:srgbClr val="5B9BD5"/>
    <a:srgbClr val="6584C0"/>
    <a:srgbClr val="0000FF"/>
    <a:srgbClr val="D60000"/>
    <a:srgbClr val="404040"/>
    <a:srgbClr val="68A24D"/>
    <a:srgbClr val="9E0000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2" autoAdjust="0"/>
    <p:restoredTop sz="93719" autoAdjust="0"/>
  </p:normalViewPr>
  <p:slideViewPr>
    <p:cSldViewPr snapToGrid="0" showGuides="1">
      <p:cViewPr varScale="1">
        <p:scale>
          <a:sx n="108" d="100"/>
          <a:sy n="108" d="100"/>
        </p:scale>
        <p:origin x="624" y="82"/>
      </p:cViewPr>
      <p:guideLst>
        <p:guide orient="horz" pos="410"/>
        <p:guide orient="horz" pos="4104"/>
        <p:guide pos="7302"/>
        <p:guide pos="574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36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D4192-0C33-494A-A60E-AC3D5217A08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E9D9F-1A3F-4CD4-9451-24DCF34F0A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2D3C349-AE73-452A-8052-55302209F509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686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/>
              <a:t>单击此处编辑母版文本样式</a:t>
            </a:r>
            <a:endParaRPr lang="zh-CN" altLang="en-US" sz="1200"/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第二级</a:t>
            </a:r>
            <a:endParaRPr lang="zh-CN" altLang="en-US" sz="1200"/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第三级</a:t>
            </a:r>
            <a:endParaRPr lang="zh-CN" altLang="en-US" sz="1200"/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第四级</a:t>
            </a:r>
            <a:endParaRPr lang="zh-CN" altLang="en-US" sz="1200"/>
          </a:p>
          <a:p>
            <a:pPr>
              <a:spcBef>
                <a:spcPct val="30000"/>
              </a:spcBef>
              <a:defRPr/>
            </a:pPr>
            <a:r>
              <a:rPr lang="zh-CN" altLang="en-US" sz="1200"/>
              <a:t>第五级</a:t>
            </a:r>
            <a:endParaRPr lang="zh-CN" altLang="en-US" sz="120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32FA0D1-8D60-4C1F-BED9-29C8DD8A41F9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3524FC7-E7BD-4904-8DA1-322DAC7E1BEB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5D9EE92-CE4D-439A-9632-F35810613396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5D9EE92-CE4D-439A-9632-F35810613396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这页注意根据本课程名字修改，以及替换左侧的课程二维码。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2D3C349-AE73-452A-8052-55302209F509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-20808950" y="-22225"/>
            <a:ext cx="38100" cy="22225"/>
          </a:xfrm>
        </p:spPr>
      </p:sp>
      <p:sp>
        <p:nvSpPr>
          <p:cNvPr id="65539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5D9EE92-CE4D-439A-9632-F35810613396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5D9EE92-CE4D-439A-9632-F35810613396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5D9EE92-CE4D-439A-9632-F35810613396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2FA0D1-8D60-4C1F-BED9-29C8DD8A41F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0" y="0"/>
            <a:ext cx="0" cy="0"/>
          </a:xfrm>
        </p:spPr>
      </p:sp>
      <p:sp>
        <p:nvSpPr>
          <p:cNvPr id="28675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625475" y="1822450"/>
            <a:ext cx="78867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02F169-8EF9-4824-AC03-AD1A358A680D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F73E0-F6CD-4A57-94A6-3AFE79DE8281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A0D13-FDA3-4053-988A-DCD429F79DAF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54284-4885-4204-8CB7-C3E07F0BA2D9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608B-613F-448A-AEE4-1BE44810A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A02C5-172F-4ED4-A801-3F1AD942E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及意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F9E-7822-4AE2-8A2C-2AB5C4675E48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814161"/>
            <a:ext cx="12192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18"/>
          <p:cNvGrpSpPr>
            <a:grpSpLocks noChangeAspect="1"/>
          </p:cNvGrpSpPr>
          <p:nvPr userDrawn="1"/>
        </p:nvGrpSpPr>
        <p:grpSpPr bwMode="auto">
          <a:xfrm>
            <a:off x="190501" y="66886"/>
            <a:ext cx="886883" cy="665163"/>
            <a:chOff x="0" y="0"/>
            <a:chExt cx="666069" cy="664458"/>
          </a:xfrm>
        </p:grpSpPr>
        <p:sp>
          <p:nvSpPr>
            <p:cNvPr id="11" name="矩形 8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38925" cy="537622"/>
            </a:xfrm>
            <a:prstGeom prst="rect">
              <a:avLst/>
            </a:prstGeom>
            <a:solidFill>
              <a:srgbClr val="005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16"/>
            <p:cNvSpPr>
              <a:spLocks noChangeAspect="1" noChangeArrowheads="1"/>
            </p:cNvSpPr>
            <p:nvPr/>
          </p:nvSpPr>
          <p:spPr bwMode="auto">
            <a:xfrm>
              <a:off x="269463" y="268811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1076519" y="278351"/>
            <a:ext cx="5334688" cy="535810"/>
          </a:xfrm>
        </p:spPr>
        <p:txBody>
          <a:bodyPr/>
          <a:lstStyle>
            <a:lvl1pPr>
              <a:defRPr lang="zh-CN" altLang="en-US" sz="2400" b="1" kern="12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矩形 20"/>
          <p:cNvSpPr>
            <a:spLocks noChangeArrowheads="1"/>
          </p:cNvSpPr>
          <p:nvPr/>
        </p:nvSpPr>
        <p:spPr bwMode="auto">
          <a:xfrm>
            <a:off x="11624808" y="6527800"/>
            <a:ext cx="575592" cy="33813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14" name="文本框 21"/>
          <p:cNvSpPr>
            <a:spLocks noChangeArrowheads="1"/>
          </p:cNvSpPr>
          <p:nvPr userDrawn="1"/>
        </p:nvSpPr>
        <p:spPr bwMode="auto">
          <a:xfrm>
            <a:off x="11487153" y="6527800"/>
            <a:ext cx="8509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739AF30-F29E-4C34-8459-185B3584D0FE}" type="slidenum"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78" y="10982"/>
            <a:ext cx="778322" cy="77832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8978133" y="21447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公众号：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3D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视觉工坊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3D1D8-AA0F-4D9A-8BEB-EF1D297AAA82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C992D-D493-488A-B702-26292685F0E6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9BFE3-1E71-4892-A748-D2FF5FC7FAE2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5291C-DA2C-40A7-AAC2-8EF9F9F09977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55062-C742-448E-B33C-6AAA36615836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8972D-BFA4-4604-922B-84E9D71ECE1B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1CF7E-EF52-4DDA-80FB-0856D5D1B0A4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  <a:endParaRPr lang="zh-CN" altLang="zh-CN">
              <a:sym typeface="Calibri Light" panose="020F0302020204030204" pitchFamily="34" charset="0"/>
            </a:endParaRP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CCC8172-34D8-4D5C-AB0C-FAC31A9C985E}" type="datetime1">
              <a:rPr lang="zh-CN" altLang="en-US" smtClean="0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19.xml"/><Relationship Id="rId2" Type="http://schemas.openxmlformats.org/officeDocument/2006/relationships/image" Target="../media/image20.png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.xml"/><Relationship Id="rId5" Type="http://schemas.openxmlformats.org/officeDocument/2006/relationships/image" Target="../media/image24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25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10" Type="http://schemas.openxmlformats.org/officeDocument/2006/relationships/tags" Target="../tags/tag32.xml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openxmlformats.org/officeDocument/2006/relationships/tags" Target="../tags/tag33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8.xml"/><Relationship Id="rId4" Type="http://schemas.openxmlformats.org/officeDocument/2006/relationships/image" Target="../media/image12.png"/><Relationship Id="rId3" Type="http://schemas.openxmlformats.org/officeDocument/2006/relationships/tags" Target="../tags/tag7.xml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tags" Target="../tags/tag10.xml"/><Relationship Id="rId3" Type="http://schemas.openxmlformats.org/officeDocument/2006/relationships/image" Target="../media/image17.png"/><Relationship Id="rId2" Type="http://schemas.openxmlformats.org/officeDocument/2006/relationships/tags" Target="../tags/tag9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9"/>
          <p:cNvSpPr>
            <a:spLocks noChangeArrowheads="1"/>
          </p:cNvSpPr>
          <p:nvPr/>
        </p:nvSpPr>
        <p:spPr bwMode="auto">
          <a:xfrm>
            <a:off x="1524000" y="2208530"/>
            <a:ext cx="9192895" cy="5962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5"/>
          <p:cNvSpPr>
            <a:spLocks noChangeArrowheads="1"/>
          </p:cNvSpPr>
          <p:nvPr/>
        </p:nvSpPr>
        <p:spPr bwMode="auto">
          <a:xfrm>
            <a:off x="1524000" y="675005"/>
            <a:ext cx="9192895" cy="13455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文本框 6"/>
          <p:cNvSpPr>
            <a:spLocks noChangeArrowheads="1"/>
          </p:cNvSpPr>
          <p:nvPr/>
        </p:nvSpPr>
        <p:spPr bwMode="auto">
          <a:xfrm>
            <a:off x="2101535" y="698183"/>
            <a:ext cx="796607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UncLe-SLAM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：将不确定性学习用于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密集神经SLAM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7" name="文本框 32"/>
          <p:cNvSpPr>
            <a:spLocks noChangeArrowheads="1"/>
          </p:cNvSpPr>
          <p:nvPr/>
        </p:nvSpPr>
        <p:spPr bwMode="auto">
          <a:xfrm>
            <a:off x="2101850" y="2306640"/>
            <a:ext cx="7924800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ahoma" panose="020B0604030504040204" pitchFamily="34" charset="0"/>
                <a:sym typeface="Times New Roman" panose="02020603050405020304" pitchFamily="18" charset="0"/>
              </a:rPr>
              <a:t>UncLe-SLAM: Uncertainty Learning for Dense Neural SLAM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ahoma" panose="020B060403050404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3079" name="矩形 16"/>
          <p:cNvSpPr>
            <a:spLocks noChangeArrowheads="1"/>
          </p:cNvSpPr>
          <p:nvPr/>
        </p:nvSpPr>
        <p:spPr bwMode="auto">
          <a:xfrm>
            <a:off x="4103413" y="3477986"/>
            <a:ext cx="398462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主  讲  人：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K.Fire</a:t>
            </a:r>
            <a:endParaRPr lang="en-US" altLang="zh-CN" sz="2400" b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高校：</a:t>
            </a:r>
            <a:r>
              <a:rPr 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某知名双非大学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公  众  号：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3D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视觉工坊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20" y="165735"/>
            <a:ext cx="7971155" cy="56896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Design Choices and Architecture Details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6690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6690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1190" y="113919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such an approach is poorly motivated as this calculated variance </a:t>
            </a:r>
            <a:r>
              <a:rPr lang="zh-CN" altLang="en-US">
                <a:solidFill>
                  <a:srgbClr val="FF0000"/>
                </a:solidFill>
              </a:rPr>
              <a:t>is related to the model confidence</a:t>
            </a:r>
            <a:r>
              <a:rPr lang="zh-CN" altLang="en-US"/>
              <a:t>, as opposed to the sensor-specific noise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So, the author strive to model </a:t>
            </a:r>
            <a:r>
              <a:rPr lang="en-US" altLang="zh-CN">
                <a:solidFill>
                  <a:srgbClr val="FF0000"/>
                </a:solidFill>
              </a:rPr>
              <a:t>aleatoric uncertainty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788920"/>
            <a:ext cx="7907655" cy="3329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图文框 8"/>
          <p:cNvSpPr/>
          <p:nvPr>
            <p:custDataLst>
              <p:tags r:id="rId3"/>
            </p:custDataLst>
          </p:nvPr>
        </p:nvSpPr>
        <p:spPr>
          <a:xfrm flipV="1">
            <a:off x="631190" y="4808220"/>
            <a:ext cx="5607050" cy="1198880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14615" y="1212850"/>
            <a:ext cx="406400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Strategy:</a:t>
            </a:r>
            <a:endParaRPr lang="en-US" altLang="zh-CN" sz="2000" b="1"/>
          </a:p>
          <a:p>
            <a:r>
              <a:rPr lang="en-US" altLang="zh-CN" sz="1800"/>
              <a:t>Inputs:the measured depth D, incident angle θ</a:t>
            </a:r>
            <a:endParaRPr lang="en-US" altLang="zh-CN" sz="1800"/>
          </a:p>
          <a:p>
            <a:r>
              <a:rPr lang="en-US" altLang="zh-CN" sz="1800"/>
              <a:t>Instead of a single pixel, feeding the features from a 5X5 </a:t>
            </a:r>
            <a:r>
              <a:rPr lang="en-US" altLang="zh-CN" sz="1800">
                <a:solidFill>
                  <a:srgbClr val="FF0000"/>
                </a:solidFill>
              </a:rPr>
              <a:t>patch</a:t>
            </a:r>
            <a:r>
              <a:rPr lang="en-US" altLang="zh-CN" sz="1800"/>
              <a:t>.</a:t>
            </a:r>
            <a:endParaRPr lang="en-US" altLang="zh-CN" sz="1800"/>
          </a:p>
        </p:txBody>
      </p:sp>
      <p:sp>
        <p:nvSpPr>
          <p:cNvPr id="11" name="下箭头 10"/>
          <p:cNvSpPr/>
          <p:nvPr/>
        </p:nvSpPr>
        <p:spPr>
          <a:xfrm>
            <a:off x="9637395" y="2788920"/>
            <a:ext cx="448945" cy="84391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90865" y="3702050"/>
            <a:ext cx="3402330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NeRF-W and softplus activation</a:t>
            </a:r>
            <a:endParaRPr lang="en-US" altLang="zh-CN"/>
          </a:p>
        </p:txBody>
      </p:sp>
      <p:sp>
        <p:nvSpPr>
          <p:cNvPr id="15" name="下箭头 14"/>
          <p:cNvSpPr/>
          <p:nvPr>
            <p:custDataLst>
              <p:tags r:id="rId4"/>
            </p:custDataLst>
          </p:nvPr>
        </p:nvSpPr>
        <p:spPr>
          <a:xfrm>
            <a:off x="9637395" y="4158615"/>
            <a:ext cx="448945" cy="84391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8" name="图片 117"/>
          <p:cNvPicPr/>
          <p:nvPr/>
        </p:nvPicPr>
        <p:blipFill>
          <a:blip r:embed="rId5"/>
          <a:stretch>
            <a:fillRect/>
          </a:stretch>
        </p:blipFill>
        <p:spPr>
          <a:xfrm>
            <a:off x="7915910" y="5266690"/>
            <a:ext cx="4276090" cy="647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1" grpId="0" animBg="1"/>
      <p:bldP spid="13" grpId="0"/>
      <p:bldP spid="11" grpId="1" animBg="1"/>
      <p:bldP spid="13" grpId="1"/>
      <p:bldP spid="15" grpId="0" bldLvl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286318" y="2934506"/>
            <a:ext cx="576263" cy="576262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05354" y="2845606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98543" y="2845435"/>
            <a:ext cx="48456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3200" b="1">
                <a:solidFill>
                  <a:prstClr val="black">
                    <a:alpha val="7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855" y="189865"/>
            <a:ext cx="5518785" cy="499110"/>
          </a:xfrm>
        </p:spPr>
        <p:txBody>
          <a:bodyPr/>
          <a:lstStyle/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Experiments-single sensor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9045" y="594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048000" y="109855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Replica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Database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113280"/>
            <a:ext cx="5825490" cy="3108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8205" y="2113915"/>
            <a:ext cx="6153785" cy="310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5"/>
          <a:stretch>
            <a:fillRect/>
          </a:stretch>
        </p:blipFill>
        <p:spPr>
          <a:xfrm>
            <a:off x="1697355" y="2332990"/>
            <a:ext cx="8797290" cy="3374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855" y="184150"/>
            <a:ext cx="5121910" cy="535940"/>
          </a:xfrm>
        </p:spPr>
        <p:txBody>
          <a:bodyPr/>
          <a:lstStyle/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Experiments-single sensor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9045" y="594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14960" y="141986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7-Scenes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Database--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ATE(38%↑)</a:t>
            </a:r>
            <a:endParaRPr lang="en-US" altLang="zh-CN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6950" y="2422525"/>
            <a:ext cx="4527550" cy="3592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795010" y="13208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TUM RGB-D Database</a:t>
            </a:r>
            <a:endParaRPr lang="en-US" altLang="zh-CN" sz="2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3" name="图片 12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2899410"/>
            <a:ext cx="5817870" cy="2961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125210" y="2159635"/>
            <a:ext cx="543623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Benefit by the use of </a:t>
            </a:r>
            <a:r>
              <a:rPr lang="en-US" altLang="zh-CN" sz="2000" b="1">
                <a:solidFill>
                  <a:srgbClr val="FF0000"/>
                </a:solidFill>
              </a:rPr>
              <a:t>aleatoric uncertainty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855" y="189865"/>
            <a:ext cx="5387975" cy="487045"/>
          </a:xfrm>
        </p:spPr>
        <p:txBody>
          <a:bodyPr/>
          <a:lstStyle/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Experiments-multi sensor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9045" y="594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7355" y="1148715"/>
            <a:ext cx="5629275" cy="4561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图文框 18"/>
          <p:cNvSpPr/>
          <p:nvPr>
            <p:custDataLst>
              <p:tags r:id="rId3"/>
            </p:custDataLst>
          </p:nvPr>
        </p:nvSpPr>
        <p:spPr>
          <a:xfrm>
            <a:off x="427355" y="3943350"/>
            <a:ext cx="5628640" cy="763270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19" idx="3"/>
          </p:cNvCxnSpPr>
          <p:nvPr>
            <p:custDataLst>
              <p:tags r:id="rId4"/>
            </p:custDataLst>
          </p:nvPr>
        </p:nvCxnSpPr>
        <p:spPr>
          <a:xfrm flipV="1">
            <a:off x="6055995" y="2522220"/>
            <a:ext cx="1035050" cy="18027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图文框 3"/>
          <p:cNvSpPr/>
          <p:nvPr>
            <p:custDataLst>
              <p:tags r:id="rId5"/>
            </p:custDataLst>
          </p:nvPr>
        </p:nvSpPr>
        <p:spPr>
          <a:xfrm>
            <a:off x="427355" y="1739265"/>
            <a:ext cx="5628640" cy="763270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>
            <a:stCxn id="4" idx="3"/>
          </p:cNvCxnSpPr>
          <p:nvPr>
            <p:custDataLst>
              <p:tags r:id="rId6"/>
            </p:custDataLst>
          </p:nvPr>
        </p:nvCxnSpPr>
        <p:spPr>
          <a:xfrm>
            <a:off x="6055995" y="2120900"/>
            <a:ext cx="991870" cy="295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文本框 6"/>
          <p:cNvSpPr txBox="1"/>
          <p:nvPr/>
        </p:nvSpPr>
        <p:spPr>
          <a:xfrm>
            <a:off x="7202170" y="2206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single sensor: similar weight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图文框 7"/>
          <p:cNvSpPr/>
          <p:nvPr>
            <p:custDataLst>
              <p:tags r:id="rId7"/>
            </p:custDataLst>
          </p:nvPr>
        </p:nvSpPr>
        <p:spPr>
          <a:xfrm>
            <a:off x="427355" y="4861560"/>
            <a:ext cx="5628640" cy="763270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>
            <a:stCxn id="8" idx="3"/>
          </p:cNvCxnSpPr>
          <p:nvPr>
            <p:custDataLst>
              <p:tags r:id="rId8"/>
            </p:custDataLst>
          </p:nvPr>
        </p:nvCxnSpPr>
        <p:spPr>
          <a:xfrm flipV="1">
            <a:off x="6055995" y="4055110"/>
            <a:ext cx="960755" cy="1188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图文框 9"/>
          <p:cNvSpPr/>
          <p:nvPr>
            <p:custDataLst>
              <p:tags r:id="rId9"/>
            </p:custDataLst>
          </p:nvPr>
        </p:nvSpPr>
        <p:spPr>
          <a:xfrm>
            <a:off x="427355" y="2657475"/>
            <a:ext cx="5584825" cy="1232535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>
            <a:stCxn id="10" idx="3"/>
          </p:cNvCxnSpPr>
          <p:nvPr>
            <p:custDataLst>
              <p:tags r:id="rId10"/>
            </p:custDataLst>
          </p:nvPr>
        </p:nvCxnSpPr>
        <p:spPr>
          <a:xfrm>
            <a:off x="6012180" y="3274060"/>
            <a:ext cx="1028065" cy="681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7201535" y="3818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multi sensor: different weight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25" name="图片 124"/>
          <p:cNvPicPr/>
          <p:nvPr/>
        </p:nvPicPr>
        <p:blipFill>
          <a:blip r:embed="rId11"/>
          <a:stretch>
            <a:fillRect/>
          </a:stretch>
        </p:blipFill>
        <p:spPr>
          <a:xfrm>
            <a:off x="6282690" y="1224280"/>
            <a:ext cx="5775325" cy="4349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4" grpId="0" bldLvl="0" animBg="1"/>
      <p:bldP spid="4" grpId="1" animBg="1"/>
      <p:bldP spid="8" grpId="0" bldLvl="0" animBg="1"/>
      <p:bldP spid="8" grpId="1" animBg="1"/>
      <p:bldP spid="10" grpId="0" bldLvl="0" animBg="1"/>
      <p:bldP spid="10" grpId="1" animBg="1"/>
      <p:bldP spid="7" grpId="0"/>
      <p:bldP spid="12" grpId="0"/>
      <p:bldP spid="7" grpId="1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181543" y="3011341"/>
            <a:ext cx="576263" cy="576262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00579" y="2922441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84878" y="2922270"/>
            <a:ext cx="576216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3200" b="1">
                <a:solidFill>
                  <a:prstClr val="black">
                    <a:alpha val="7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666" y="184150"/>
            <a:ext cx="4845873" cy="53581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6690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6690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9650" y="1294130"/>
            <a:ext cx="9576435" cy="5265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latinLnBrk="0">
              <a:lnSpc>
                <a:spcPct val="125000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uture works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latinLnBrk="0">
              <a:lnSpc>
                <a:spcPct val="125000"/>
              </a:lnSpc>
            </a:pP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atch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-based modeling of uncertainty which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may not hold in the general case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latinLnBrk="0">
              <a:lnSpc>
                <a:spcPct val="125000"/>
              </a:lnSpc>
            </a:pP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features used by the decoder of uncertainty may be  cheap and simple, but simply using a more expressive model with learned features is not straight forward though, it could introduce additional computation.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better feature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?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latinLnBrk="0">
              <a:lnSpc>
                <a:spcPct val="125000"/>
              </a:lnSpc>
            </a:pP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Large 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voxel size can </a:t>
            </a:r>
            <a:r>
              <a:rPr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prevent 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efficient uncertainty learning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fine geometric details.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 can benefit from a </a:t>
            </a:r>
            <a:r>
              <a:rPr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scene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representation that allows for resolving finer details.</a:t>
            </a:r>
            <a:endParaRPr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latinLnBrk="0">
              <a:lnSpc>
                <a:spcPct val="12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Inspiration: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2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plenty of investigation: 81 references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2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Numours experiments: read paper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2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ability of self-supervision: generalization ability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2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Closer to SLAM: the development of Tracing is surprising, but why not compare with traditional SLAM? bad perforance?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3410" y="1021715"/>
            <a:ext cx="4856480" cy="55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Conclusion and Restriction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666" y="184150"/>
            <a:ext cx="4845873" cy="53581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6690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6690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2605" y="146431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888490" y="4522470"/>
            <a:ext cx="332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V: cv3d007</a:t>
            </a:r>
            <a:r>
              <a:rPr lang="zh-CN" altLang="en-US" dirty="0"/>
              <a:t>，咨询更多</a:t>
            </a:r>
            <a:endParaRPr lang="en-US" altLang="zh-CN" dirty="0"/>
          </a:p>
        </p:txBody>
      </p:sp>
      <p:pic>
        <p:nvPicPr>
          <p:cNvPr id="2" name="图片 1" descr="小凡-微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70" y="821690"/>
            <a:ext cx="3521075" cy="35667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54520" y="4522470"/>
            <a:ext cx="3744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「</a:t>
            </a:r>
            <a:r>
              <a:rPr lang="en-US" altLang="zh-CN" dirty="0"/>
              <a:t>3D</a:t>
            </a:r>
            <a:r>
              <a:rPr lang="zh-CN" altLang="en-US" dirty="0"/>
              <a:t>视觉从入门到精通」知识星球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45" y="718185"/>
            <a:ext cx="31972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52068" y="2486005"/>
            <a:ext cx="222885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公众号</a:t>
            </a:r>
            <a:endParaRPr lang="zh-CN" altLang="en-US" sz="100" dirty="0"/>
          </a:p>
        </p:txBody>
      </p:sp>
      <p:sp>
        <p:nvSpPr>
          <p:cNvPr id="10" name="矩形 9"/>
          <p:cNvSpPr/>
          <p:nvPr/>
        </p:nvSpPr>
        <p:spPr>
          <a:xfrm>
            <a:off x="2141489" y="691710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36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欢迎关注</a:t>
            </a:r>
            <a:r>
              <a:rPr lang="en-US" altLang="zh-CN" sz="3600" b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zh-CN" sz="36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视觉工坊</a:t>
            </a:r>
            <a:endParaRPr lang="en-US" altLang="zh-CN" sz="3600" b="1" kern="100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87621" y="1430890"/>
            <a:ext cx="2021840" cy="2486858"/>
            <a:chOff x="9200216" y="1211674"/>
            <a:chExt cx="2021840" cy="248685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909" y="1641777"/>
              <a:ext cx="1688455" cy="168845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200216" y="3330232"/>
              <a:ext cx="20218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b="1" kern="1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交流群</a:t>
              </a:r>
              <a:r>
                <a:rPr lang="zh-CN" altLang="en-US" b="1" kern="1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请添加客服</a:t>
              </a:r>
              <a:endParaRPr lang="zh-CN" altLang="zh-CN" sz="1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774891" y="1211674"/>
              <a:ext cx="87249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kern="1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公众号</a:t>
              </a:r>
              <a:endParaRPr lang="zh-CN" altLang="en-US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199485" y="2076893"/>
            <a:ext cx="7505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我们这里有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视觉算法、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SLAM</a:t>
            </a: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、点云处理、三维重建、计算机视觉、深度学习、自动驾驶、图像处理、技术干货以及前沿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paper</a:t>
            </a: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分享</a:t>
            </a: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！</a:t>
            </a:r>
            <a:endParaRPr lang="en-US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如果你也想成为主讲人，欢迎加入我们。</a:t>
            </a:r>
            <a:endParaRPr lang="en-US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请加</a:t>
            </a:r>
            <a:r>
              <a:rPr lang="en-US" altLang="zh-CN" sz="2400" dirty="0"/>
              <a:t>V</a:t>
            </a:r>
            <a:r>
              <a:rPr lang="zh-CN" altLang="en-US" sz="2400" dirty="0"/>
              <a:t>：</a:t>
            </a:r>
            <a:r>
              <a:rPr lang="en-US" altLang="zh-CN" sz="2400" dirty="0"/>
              <a:t>cv3d007</a:t>
            </a:r>
            <a:r>
              <a:rPr lang="zh-CN" altLang="en-US" sz="2400" dirty="0"/>
              <a:t>，备注：工坊主讲申请</a:t>
            </a:r>
            <a:endParaRPr lang="zh-CN" altLang="en-US" sz="2400" dirty="0"/>
          </a:p>
        </p:txBody>
      </p:sp>
      <p:pic>
        <p:nvPicPr>
          <p:cNvPr id="5" name="图片 4" descr="小凡-微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330" y="4010660"/>
            <a:ext cx="1652270" cy="1673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71918" y="2136852"/>
            <a:ext cx="576263" cy="576263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0954" y="2049538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5253" y="2076672"/>
            <a:ext cx="329692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US" altLang="zh-CN" sz="2400" dirty="0">
              <a:solidFill>
                <a:prstClr val="black">
                  <a:alpha val="7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1918" y="3143008"/>
            <a:ext cx="576263" cy="576262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90954" y="3054108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71918" y="4163772"/>
            <a:ext cx="576263" cy="576263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90954" y="4074872"/>
            <a:ext cx="576262" cy="57626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75252" y="3109927"/>
            <a:ext cx="6429714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3200" b="1">
                <a:solidFill>
                  <a:prstClr val="black">
                    <a:alpha val="7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75252" y="4098512"/>
            <a:ext cx="7491907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3200" b="1">
                <a:solidFill>
                  <a:prstClr val="black">
                    <a:alpha val="7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6" name="文本框 7"/>
          <p:cNvSpPr txBox="1">
            <a:spLocks noChangeArrowheads="1"/>
          </p:cNvSpPr>
          <p:nvPr/>
        </p:nvSpPr>
        <p:spPr bwMode="auto">
          <a:xfrm>
            <a:off x="2928342" y="700260"/>
            <a:ext cx="279537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Outline</a:t>
            </a:r>
            <a:endParaRPr lang="en-US" altLang="zh-CN" sz="4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71918" y="5137227"/>
            <a:ext cx="576263" cy="576263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90954" y="5048327"/>
            <a:ext cx="576262" cy="57626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75252" y="5152352"/>
            <a:ext cx="548322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3200" b="1">
                <a:solidFill>
                  <a:prstClr val="black">
                    <a:alpha val="7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5" name="组合 1"/>
          <p:cNvGrpSpPr/>
          <p:nvPr/>
        </p:nvGrpSpPr>
        <p:grpSpPr bwMode="auto">
          <a:xfrm>
            <a:off x="1524002" y="2433640"/>
            <a:ext cx="5991225" cy="1402917"/>
            <a:chOff x="0" y="0"/>
            <a:chExt cx="5991142" cy="1401793"/>
          </a:xfrm>
        </p:grpSpPr>
        <p:sp>
          <p:nvSpPr>
            <p:cNvPr id="64524" name="矩形 29"/>
            <p:cNvSpPr>
              <a:spLocks noChangeArrowheads="1"/>
            </p:cNvSpPr>
            <p:nvPr/>
          </p:nvSpPr>
          <p:spPr bwMode="auto">
            <a:xfrm>
              <a:off x="0" y="1088249"/>
              <a:ext cx="5991141" cy="273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525" name="矩形 5"/>
            <p:cNvSpPr>
              <a:spLocks noChangeArrowheads="1"/>
            </p:cNvSpPr>
            <p:nvPr/>
          </p:nvSpPr>
          <p:spPr bwMode="auto">
            <a:xfrm>
              <a:off x="0" y="0"/>
              <a:ext cx="5991142" cy="9934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526" name="文本框 6"/>
            <p:cNvSpPr>
              <a:spLocks noChangeArrowheads="1"/>
            </p:cNvSpPr>
            <p:nvPr/>
          </p:nvSpPr>
          <p:spPr bwMode="auto">
            <a:xfrm>
              <a:off x="2242007" y="144869"/>
              <a:ext cx="3749133" cy="685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感谢聆听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4527" name="文本框 32"/>
            <p:cNvSpPr>
              <a:spLocks noChangeArrowheads="1"/>
            </p:cNvSpPr>
            <p:nvPr/>
          </p:nvSpPr>
          <p:spPr bwMode="auto">
            <a:xfrm>
              <a:off x="3247352" y="1003332"/>
              <a:ext cx="2743788" cy="398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25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Times New Roman" panose="02020603050405020304" pitchFamily="18" charset="0"/>
                  <a:cs typeface="Tahoma" panose="020B0604030504040204" pitchFamily="34" charset="0"/>
                  <a:sym typeface="Times New Roman" panose="02020603050405020304" pitchFamily="18" charset="0"/>
                </a:rPr>
                <a:t>Thanks for Listening</a:t>
              </a:r>
              <a:endParaRPr lang="zh-CN" altLang="en-US" sz="16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5310" name="组合 4"/>
          <p:cNvGrpSpPr/>
          <p:nvPr/>
        </p:nvGrpSpPr>
        <p:grpSpPr bwMode="auto">
          <a:xfrm>
            <a:off x="2133600" y="2505077"/>
            <a:ext cx="1225550" cy="1223963"/>
            <a:chOff x="0" y="0"/>
            <a:chExt cx="1224000" cy="1223998"/>
          </a:xfrm>
        </p:grpSpPr>
        <p:sp>
          <p:nvSpPr>
            <p:cNvPr id="64522" name="椭圆 19"/>
            <p:cNvSpPr>
              <a:spLocks noChangeArrowheads="1"/>
            </p:cNvSpPr>
            <p:nvPr/>
          </p:nvSpPr>
          <p:spPr bwMode="auto">
            <a:xfrm>
              <a:off x="0" y="0"/>
              <a:ext cx="1224000" cy="122399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523" name="Freeform 5"/>
            <p:cNvSpPr>
              <a:spLocks noEditPoints="1" noChangeArrowheads="1"/>
            </p:cNvSpPr>
            <p:nvPr/>
          </p:nvSpPr>
          <p:spPr bwMode="auto">
            <a:xfrm>
              <a:off x="224046" y="247153"/>
              <a:ext cx="775907" cy="729691"/>
            </a:xfrm>
            <a:custGeom>
              <a:avLst/>
              <a:gdLst>
                <a:gd name="T0" fmla="*/ 2147483646 w 97"/>
                <a:gd name="T1" fmla="*/ 2147483646 h 91"/>
                <a:gd name="T2" fmla="*/ 2147483646 w 97"/>
                <a:gd name="T3" fmla="*/ 2147483646 h 91"/>
                <a:gd name="T4" fmla="*/ 2147483646 w 97"/>
                <a:gd name="T5" fmla="*/ 2147483646 h 91"/>
                <a:gd name="T6" fmla="*/ 2147483646 w 97"/>
                <a:gd name="T7" fmla="*/ 2147483646 h 91"/>
                <a:gd name="T8" fmla="*/ 2147483646 w 97"/>
                <a:gd name="T9" fmla="*/ 2147483646 h 91"/>
                <a:gd name="T10" fmla="*/ 2147483646 w 97"/>
                <a:gd name="T11" fmla="*/ 2147483646 h 91"/>
                <a:gd name="T12" fmla="*/ 2147483646 w 97"/>
                <a:gd name="T13" fmla="*/ 2147483646 h 91"/>
                <a:gd name="T14" fmla="*/ 2147483646 w 97"/>
                <a:gd name="T15" fmla="*/ 2147483646 h 91"/>
                <a:gd name="T16" fmla="*/ 2147483646 w 97"/>
                <a:gd name="T17" fmla="*/ 2147483646 h 91"/>
                <a:gd name="T18" fmla="*/ 2147483646 w 97"/>
                <a:gd name="T19" fmla="*/ 2147483646 h 91"/>
                <a:gd name="T20" fmla="*/ 2147483646 w 97"/>
                <a:gd name="T21" fmla="*/ 2147483646 h 91"/>
                <a:gd name="T22" fmla="*/ 2147483646 w 97"/>
                <a:gd name="T23" fmla="*/ 2147483646 h 91"/>
                <a:gd name="T24" fmla="*/ 2147483646 w 97"/>
                <a:gd name="T25" fmla="*/ 2147483646 h 91"/>
                <a:gd name="T26" fmla="*/ 2147483646 w 97"/>
                <a:gd name="T27" fmla="*/ 2147483646 h 91"/>
                <a:gd name="T28" fmla="*/ 2147483646 w 97"/>
                <a:gd name="T29" fmla="*/ 2147483646 h 91"/>
                <a:gd name="T30" fmla="*/ 2147483646 w 97"/>
                <a:gd name="T31" fmla="*/ 2147483646 h 91"/>
                <a:gd name="T32" fmla="*/ 2147483646 w 97"/>
                <a:gd name="T33" fmla="*/ 2147483646 h 91"/>
                <a:gd name="T34" fmla="*/ 2147483646 w 97"/>
                <a:gd name="T35" fmla="*/ 2147483646 h 91"/>
                <a:gd name="T36" fmla="*/ 2147483646 w 97"/>
                <a:gd name="T37" fmla="*/ 2147483646 h 91"/>
                <a:gd name="T38" fmla="*/ 2147483646 w 97"/>
                <a:gd name="T39" fmla="*/ 2147483646 h 91"/>
                <a:gd name="T40" fmla="*/ 2147483646 w 97"/>
                <a:gd name="T41" fmla="*/ 2147483646 h 91"/>
                <a:gd name="T42" fmla="*/ 2147483646 w 97"/>
                <a:gd name="T43" fmla="*/ 2147483646 h 91"/>
                <a:gd name="T44" fmla="*/ 2147483646 w 97"/>
                <a:gd name="T45" fmla="*/ 2147483646 h 91"/>
                <a:gd name="T46" fmla="*/ 2147483646 w 97"/>
                <a:gd name="T47" fmla="*/ 2147483646 h 91"/>
                <a:gd name="T48" fmla="*/ 2147483646 w 97"/>
                <a:gd name="T49" fmla="*/ 2147483646 h 91"/>
                <a:gd name="T50" fmla="*/ 2147483646 w 97"/>
                <a:gd name="T51" fmla="*/ 2147483646 h 91"/>
                <a:gd name="T52" fmla="*/ 2147483646 w 97"/>
                <a:gd name="T53" fmla="*/ 2147483646 h 91"/>
                <a:gd name="T54" fmla="*/ 2147483646 w 97"/>
                <a:gd name="T55" fmla="*/ 2147483646 h 91"/>
                <a:gd name="T56" fmla="*/ 2147483646 w 97"/>
                <a:gd name="T57" fmla="*/ 2147483646 h 91"/>
                <a:gd name="T58" fmla="*/ 2147483646 w 97"/>
                <a:gd name="T59" fmla="*/ 2147483646 h 91"/>
                <a:gd name="T60" fmla="*/ 2147483646 w 97"/>
                <a:gd name="T61" fmla="*/ 2147483646 h 91"/>
                <a:gd name="T62" fmla="*/ 2147483646 w 97"/>
                <a:gd name="T63" fmla="*/ 2147483646 h 91"/>
                <a:gd name="T64" fmla="*/ 2147483646 w 97"/>
                <a:gd name="T65" fmla="*/ 2147483646 h 91"/>
                <a:gd name="T66" fmla="*/ 2147483646 w 97"/>
                <a:gd name="T67" fmla="*/ 2147483646 h 91"/>
                <a:gd name="T68" fmla="*/ 2147483646 w 97"/>
                <a:gd name="T69" fmla="*/ 2147483646 h 91"/>
                <a:gd name="T70" fmla="*/ 2147483646 w 97"/>
                <a:gd name="T71" fmla="*/ 2147483646 h 91"/>
                <a:gd name="T72" fmla="*/ 2147483646 w 97"/>
                <a:gd name="T73" fmla="*/ 2147483646 h 91"/>
                <a:gd name="T74" fmla="*/ 0 w 97"/>
                <a:gd name="T75" fmla="*/ 2147483646 h 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7"/>
                <a:gd name="T115" fmla="*/ 0 h 91"/>
                <a:gd name="T116" fmla="*/ 97 w 97"/>
                <a:gd name="T117" fmla="*/ 91 h 9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4521" name="图片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4" b="25458"/>
          <a:stretch>
            <a:fillRect/>
          </a:stretch>
        </p:blipFill>
        <p:spPr bwMode="auto">
          <a:xfrm>
            <a:off x="1524002" y="0"/>
            <a:ext cx="2557463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574800" y="0"/>
            <a:ext cx="2329815" cy="876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2"/>
          <p:cNvGrpSpPr/>
          <p:nvPr/>
        </p:nvGrpSpPr>
        <p:grpSpPr bwMode="auto">
          <a:xfrm>
            <a:off x="7514590" y="2433955"/>
            <a:ext cx="3153410" cy="1362075"/>
            <a:chOff x="0" y="0"/>
            <a:chExt cx="579549" cy="1361673"/>
          </a:xfrm>
        </p:grpSpPr>
        <p:sp>
          <p:nvSpPr>
            <p:cNvPr id="3" name="矩形 1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0" y="0"/>
              <a:ext cx="579549" cy="9934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矩形 3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0" y="1088249"/>
              <a:ext cx="579549" cy="273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38694" y="2966192"/>
            <a:ext cx="576263" cy="576263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57730" y="2878878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2029" y="2906012"/>
            <a:ext cx="32969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Introduction</a:t>
            </a:r>
            <a:endParaRPr lang="en-US" altLang="zh-CN" dirty="0">
              <a:solidFill>
                <a:prstClr val="black">
                  <a:alpha val="7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667" y="184150"/>
            <a:ext cx="2865762" cy="53581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05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7005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39041" y="1139199"/>
            <a:ext cx="3259429" cy="7727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315" y="957580"/>
            <a:ext cx="5665470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sz="2000" b="1" dirty="0">
                <a:sym typeface="+mn-ea"/>
              </a:rPr>
              <a:t>Purpose:</a:t>
            </a:r>
            <a:endParaRPr lang="en-US" sz="2000" b="1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105" y="1624330"/>
            <a:ext cx="5568315" cy="2146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>
                <a:sym typeface="+mn-ea"/>
              </a:rPr>
              <a:t>1.</a:t>
            </a:r>
            <a:r>
              <a:rPr>
                <a:sym typeface="+mn-ea"/>
              </a:rPr>
              <a:t> Neural scene representations have taken over the 3D reconstruction</a:t>
            </a:r>
            <a:r>
              <a:rPr lang="en-US">
                <a:sym typeface="+mn-ea"/>
              </a:rPr>
              <a:t> and SLAM</a:t>
            </a:r>
            <a:r>
              <a:rPr>
                <a:sym typeface="+mn-ea"/>
              </a:rPr>
              <a:t> field by </a:t>
            </a:r>
            <a:r>
              <a:rPr>
                <a:solidFill>
                  <a:srgbClr val="FF0000"/>
                </a:solidFill>
                <a:sym typeface="+mn-ea"/>
              </a:rPr>
              <a:t>storm</a:t>
            </a:r>
            <a:endParaRPr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>
                <a:sym typeface="+mn-ea"/>
              </a:rPr>
              <a:t>2.However, their camera</a:t>
            </a:r>
            <a:r>
              <a:rPr lang="en-US">
                <a:solidFill>
                  <a:srgbClr val="FF0000"/>
                </a:solidFill>
                <a:sym typeface="+mn-ea"/>
              </a:rPr>
              <a:t> tracking</a:t>
            </a:r>
            <a:r>
              <a:rPr lang="en-US">
                <a:sym typeface="+mn-ea"/>
              </a:rPr>
              <a:t> performance is </a:t>
            </a:r>
            <a:r>
              <a:rPr lang="en-US">
                <a:solidFill>
                  <a:srgbClr val="FF0000"/>
                </a:solidFill>
                <a:sym typeface="+mn-ea"/>
              </a:rPr>
              <a:t>typically inferior</a:t>
            </a:r>
            <a:r>
              <a:rPr lang="en-US">
                <a:sym typeface="+mn-ea"/>
              </a:rPr>
              <a:t> to the one of traditional sparse methods that rely on feature point matching</a:t>
            </a:r>
            <a:endParaRPr 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315" y="3771265"/>
            <a:ext cx="5335270" cy="634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sz="2000" b="1">
                <a:sym typeface="+mn-ea"/>
              </a:rPr>
              <a:t>T</a:t>
            </a:r>
            <a:r>
              <a:rPr sz="2000" b="1">
                <a:sym typeface="+mn-ea"/>
              </a:rPr>
              <a:t>hree main issues</a:t>
            </a:r>
            <a:r>
              <a:rPr lang="en-US" sz="2000" b="1">
                <a:sym typeface="+mn-ea"/>
              </a:rPr>
              <a:t>:</a:t>
            </a:r>
            <a:endParaRPr lang="en-US" sz="2000" b="1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9105" y="4284345"/>
            <a:ext cx="5567045" cy="1794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1.The rendering loss in most dense methods treats all pixels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equally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.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2.Require access to ground-truth depth or 3D.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3.Multi-sensor fusion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026785" y="957580"/>
            <a:ext cx="0" cy="5740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781800" y="1083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Main Contributions:</a:t>
            </a:r>
            <a:endParaRPr lang="en-US" altLang="zh-CN" b="1"/>
          </a:p>
        </p:txBody>
      </p:sp>
      <p:sp>
        <p:nvSpPr>
          <p:cNvPr id="18" name="文本框 17"/>
          <p:cNvSpPr txBox="1"/>
          <p:nvPr/>
        </p:nvSpPr>
        <p:spPr>
          <a:xfrm>
            <a:off x="6153785" y="1624330"/>
            <a:ext cx="5873115" cy="4805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latinLnBrk="0">
              <a:lnSpc>
                <a:spcPct val="125000"/>
              </a:lnSpc>
            </a:pPr>
            <a:r>
              <a:rPr lang="en-US" altLang="zh-CN"/>
              <a:t>a) </a:t>
            </a:r>
            <a:r>
              <a:t>A robust approach for </a:t>
            </a:r>
            <a:r>
              <a:rPr>
                <a:solidFill>
                  <a:srgbClr val="FF0000"/>
                </a:solidFill>
              </a:rPr>
              <a:t>estimating aleatoric depth uncertainty</a:t>
            </a:r>
            <a:r>
              <a:t> for the single and </a:t>
            </a:r>
            <a:r>
              <a:rPr>
                <a:solidFill>
                  <a:srgbClr val="FF0000"/>
                </a:solidFill>
              </a:rPr>
              <a:t>multi-sensor</a:t>
            </a:r>
            <a:r>
              <a:t> case is proposed.</a:t>
            </a:r>
            <a:r>
              <a:rPr lang="en-US"/>
              <a:t> </a:t>
            </a:r>
            <a:r>
              <a:t>The introduced framework is robust, accurate and can be</a:t>
            </a:r>
            <a:r>
              <a:rPr lang="en-US"/>
              <a:t> </a:t>
            </a:r>
            <a:r>
              <a:rPr>
                <a:solidFill>
                  <a:srgbClr val="FF0000"/>
                </a:solidFill>
              </a:rPr>
              <a:t>directly integrated into</a:t>
            </a:r>
            <a:r>
              <a:t> a dense SLAM system </a:t>
            </a:r>
            <a:r>
              <a:rPr>
                <a:solidFill>
                  <a:srgbClr val="FF0000"/>
                </a:solidFill>
              </a:rPr>
              <a:t>without the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need for ground truth depth or 3D</a:t>
            </a:r>
            <a:r>
              <a:t>.</a:t>
            </a:r>
          </a:p>
          <a:p>
            <a:endParaRPr lang="zh-CN" altLang="en-US"/>
          </a:p>
          <a:p>
            <a:pPr marL="0" indent="0" latinLnBrk="0">
              <a:lnSpc>
                <a:spcPct val="125000"/>
              </a:lnSpc>
            </a:pPr>
            <a:r>
              <a:rPr lang="en-US" altLang="zh-CN"/>
              <a:t>b) In the </a:t>
            </a:r>
            <a:r>
              <a:rPr lang="en-US" altLang="zh-CN">
                <a:solidFill>
                  <a:schemeClr val="accent1"/>
                </a:solidFill>
              </a:rPr>
              <a:t>single depth sensor case</a:t>
            </a:r>
            <a:r>
              <a:rPr lang="en-US" altLang="zh-CN"/>
              <a:t>, we show that our uncertainty-driven approach often </a:t>
            </a:r>
            <a:r>
              <a:rPr lang="en-US" altLang="zh-CN">
                <a:solidFill>
                  <a:schemeClr val="accent1"/>
                </a:solidFill>
              </a:rPr>
              <a:t>improves </a:t>
            </a:r>
            <a:r>
              <a:rPr lang="en-US" altLang="zh-CN"/>
              <a:t>on standard performance metrics regarding geometric reconstruction and tracking accuracy. In the </a:t>
            </a:r>
            <a:r>
              <a:rPr lang="en-US" altLang="zh-CN">
                <a:solidFill>
                  <a:schemeClr val="accent1"/>
                </a:solidFill>
              </a:rPr>
              <a:t>multi-sensor case</a:t>
            </a:r>
            <a:r>
              <a:rPr lang="en-US" altLang="zh-CN"/>
              <a:t>, we show for various sensor combinations that our method extracts results that are </a:t>
            </a:r>
            <a:r>
              <a:rPr lang="en-US" altLang="zh-CN">
                <a:solidFill>
                  <a:schemeClr val="accent1"/>
                </a:solidFill>
              </a:rPr>
              <a:t>consistently better than</a:t>
            </a:r>
            <a:r>
              <a:rPr lang="en-US" altLang="zh-CN"/>
              <a:t> those obtained from the individual sensors.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667" y="184150"/>
            <a:ext cx="2865762" cy="53581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585" y="1238250"/>
            <a:ext cx="5247640" cy="5007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225" y="1096010"/>
            <a:ext cx="6457950" cy="158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225" y="2964180"/>
            <a:ext cx="6414770" cy="33858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02244" y="2966192"/>
            <a:ext cx="576263" cy="576263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21280" y="2878878"/>
            <a:ext cx="576262" cy="57626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5579" y="2906012"/>
            <a:ext cx="32969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prstClr val="black">
                    <a:alpha val="7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prstClr val="black">
                    <a:alpha val="7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ethod</a:t>
            </a:r>
            <a:endParaRPr lang="en-US" altLang="zh-CN" dirty="0">
              <a:solidFill>
                <a:prstClr val="black">
                  <a:alpha val="7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855" y="184150"/>
            <a:ext cx="4350385" cy="504825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Preliminaries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6690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6690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39041" y="1139199"/>
            <a:ext cx="3259429" cy="7727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7310" y="795655"/>
            <a:ext cx="12259310" cy="6062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图文框 4"/>
          <p:cNvSpPr/>
          <p:nvPr/>
        </p:nvSpPr>
        <p:spPr>
          <a:xfrm>
            <a:off x="911860" y="829945"/>
            <a:ext cx="8655050" cy="3734435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6405" y="474345"/>
            <a:ext cx="381571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Inheritde from NICE-SLAM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40005" y="4704715"/>
            <a:ext cx="12231370" cy="21532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3594735" y="4840605"/>
            <a:ext cx="4008120" cy="753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272415" y="5271770"/>
            <a:ext cx="3176270" cy="45148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" name="直接箭头连接符 16"/>
          <p:cNvCxnSpPr/>
          <p:nvPr/>
        </p:nvCxnSpPr>
        <p:spPr>
          <a:xfrm flipH="1">
            <a:off x="1270000" y="1670685"/>
            <a:ext cx="2225675" cy="3443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 flipH="1">
            <a:off x="1405890" y="3611880"/>
            <a:ext cx="2120900" cy="1483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08" name="图片 107"/>
          <p:cNvPicPr/>
          <p:nvPr/>
        </p:nvPicPr>
        <p:blipFill>
          <a:blip r:embed="rId5"/>
          <a:srcRect l="12864" r="16372" b="10862"/>
          <a:stretch>
            <a:fillRect/>
          </a:stretch>
        </p:blipFill>
        <p:spPr>
          <a:xfrm>
            <a:off x="4398645" y="5998210"/>
            <a:ext cx="2006600" cy="859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下箭头 19"/>
          <p:cNvSpPr/>
          <p:nvPr/>
        </p:nvSpPr>
        <p:spPr>
          <a:xfrm>
            <a:off x="5250180" y="5670550"/>
            <a:ext cx="302895" cy="3962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7299325" y="5593715"/>
            <a:ext cx="772795" cy="469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8181975" y="4907280"/>
            <a:ext cx="173990" cy="1842770"/>
          </a:xfrm>
          <a:prstGeom prst="leftBrace">
            <a:avLst>
              <a:gd name="adj1" fmla="val 106378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6"/>
          <a:stretch>
            <a:fillRect/>
          </a:stretch>
        </p:blipFill>
        <p:spPr>
          <a:xfrm>
            <a:off x="8608695" y="4839335"/>
            <a:ext cx="2799080" cy="958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7"/>
          <a:stretch>
            <a:fillRect/>
          </a:stretch>
        </p:blipFill>
        <p:spPr>
          <a:xfrm>
            <a:off x="8608695" y="5797550"/>
            <a:ext cx="2487295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1160780" y="6242050"/>
            <a:ext cx="3475355" cy="551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volume density(occupancy)</a:t>
            </a:r>
            <a:r>
              <a:rPr lang="zh-CN" altLang="en-US"/>
              <a:t>：</a:t>
            </a:r>
            <a:endParaRPr lang="zh-CN" altLang="en-US"/>
          </a:p>
        </p:txBody>
      </p:sp>
      <p:cxnSp>
        <p:nvCxnSpPr>
          <p:cNvPr id="24" name="直接箭头连接符 23"/>
          <p:cNvCxnSpPr/>
          <p:nvPr>
            <p:custDataLst>
              <p:tags r:id="rId8"/>
            </p:custDataLst>
          </p:nvPr>
        </p:nvCxnSpPr>
        <p:spPr>
          <a:xfrm>
            <a:off x="5386070" y="2623185"/>
            <a:ext cx="13335" cy="22282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bldLvl="0" animBg="1"/>
      <p:bldP spid="9" grpId="1"/>
      <p:bldP spid="5" grpId="1" animBg="1"/>
      <p:bldP spid="14" grpId="0" animBg="1"/>
      <p:bldP spid="14" grpId="1" animBg="1"/>
      <p:bldP spid="20" grpId="0" animBg="1"/>
      <p:bldP spid="23" grpId="0"/>
      <p:bldP spid="20" grpId="1" animBg="1"/>
      <p:bldP spid="23" grpId="1"/>
      <p:bldP spid="21" grpId="0" animBg="1"/>
      <p:bldP spid="22" grpId="0" animBg="1"/>
      <p:bldP spid="21" grpId="1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9855" y="184150"/>
            <a:ext cx="6294120" cy="630555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Theoretical Assumptions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545" y="998220"/>
            <a:ext cx="6003290" cy="3580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latinLnBrk="0">
              <a:lnSpc>
                <a:spcPct val="125000"/>
              </a:lnSpc>
            </a:pPr>
            <a:r>
              <a:rPr lang="en-US" altLang="zh-CN"/>
              <a:t>·</a:t>
            </a:r>
            <a:r>
              <a:rPr lang="zh-CN" altLang="en-US"/>
              <a:t>sensor noise under the</a:t>
            </a:r>
            <a:r>
              <a:rPr lang="en-US" altLang="zh-CN"/>
              <a:t> </a:t>
            </a:r>
            <a:r>
              <a:rPr lang="zh-CN" altLang="en-US"/>
              <a:t>assumption of a </a:t>
            </a:r>
            <a:r>
              <a:rPr lang="zh-CN" altLang="en-US">
                <a:solidFill>
                  <a:srgbClr val="FF0000"/>
                </a:solidFill>
              </a:rPr>
              <a:t>Laplacian noise distribution</a:t>
            </a:r>
            <a:r>
              <a:rPr lang="zh-CN" altLang="en-US"/>
              <a:t> on a per-ray</a:t>
            </a:r>
            <a:r>
              <a:rPr lang="en-US" altLang="zh-CN"/>
              <a:t> </a:t>
            </a:r>
            <a:r>
              <a:rPr lang="zh-CN" altLang="en-US"/>
              <a:t>basis which was found to perform better on vision tasks than</a:t>
            </a:r>
            <a:r>
              <a:rPr lang="en-US" altLang="zh-CN"/>
              <a:t> </a:t>
            </a:r>
            <a:r>
              <a:rPr lang="zh-CN" altLang="en-US"/>
              <a:t>a Gaussian assumption</a:t>
            </a:r>
            <a:r>
              <a:rPr lang="en-US" altLang="zh-CN"/>
              <a:t>.</a:t>
            </a:r>
            <a:endParaRPr lang="zh-CN" altLang="en-US"/>
          </a:p>
          <a:p>
            <a:pPr marL="0" indent="0" latinLnBrk="0">
              <a:lnSpc>
                <a:spcPct val="125000"/>
              </a:lnSpc>
            </a:pPr>
            <a:r>
              <a:rPr lang="en-US" altLang="zh-CN"/>
              <a:t>·</a:t>
            </a:r>
            <a:r>
              <a:rPr lang="zh-CN" altLang="en-US"/>
              <a:t>assume that the</a:t>
            </a:r>
            <a:r>
              <a:rPr lang="en-US" altLang="zh-CN"/>
              <a:t> </a:t>
            </a:r>
            <a:r>
              <a:rPr lang="zh-CN" altLang="en-US"/>
              <a:t>noise is </a:t>
            </a:r>
            <a:r>
              <a:rPr lang="zh-CN" altLang="en-US">
                <a:solidFill>
                  <a:srgbClr val="FF0000"/>
                </a:solidFill>
              </a:rPr>
              <a:t>heteroscedastic meaning</a:t>
            </a:r>
            <a:r>
              <a:rPr lang="zh-CN" altLang="en-US"/>
              <a:t> that the noise variance is</a:t>
            </a:r>
            <a:r>
              <a:rPr lang="en-US" altLang="zh-CN"/>
              <a:t> </a:t>
            </a:r>
            <a:r>
              <a:rPr lang="zh-CN" altLang="en-US"/>
              <a:t>a variable for each pixel. </a:t>
            </a:r>
            <a:endParaRPr lang="zh-CN" altLang="en-US"/>
          </a:p>
          <a:p>
            <a:pPr marL="0" indent="0" latinLnBrk="0">
              <a:lnSpc>
                <a:spcPct val="125000"/>
              </a:lnSpc>
            </a:pPr>
            <a:r>
              <a:rPr lang="en-US" altLang="zh-CN"/>
              <a:t>·</a:t>
            </a:r>
            <a:r>
              <a:rPr lang="zh-CN" altLang="en-US"/>
              <a:t>each pixel m</a:t>
            </a:r>
            <a:r>
              <a:rPr lang="en-US" altLang="zh-CN"/>
              <a:t> is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independent</a:t>
            </a:r>
            <a:r>
              <a:rPr lang="en-US" altLang="zh-CN"/>
              <a:t>.</a:t>
            </a:r>
            <a:endParaRPr lang="zh-CN" altLang="en-US"/>
          </a:p>
          <a:p>
            <a:pPr marL="0" indent="0" latinLnBrk="0">
              <a:lnSpc>
                <a:spcPct val="125000"/>
              </a:lnSpc>
            </a:pPr>
            <a:r>
              <a:rPr lang="en-US" altLang="zh-CN"/>
              <a:t>T</a:t>
            </a:r>
            <a:r>
              <a:rPr lang="zh-CN" altLang="en-US"/>
              <a:t>he measured depth is sampled from the </a:t>
            </a:r>
            <a:r>
              <a:rPr lang="zh-CN" altLang="en-US">
                <a:solidFill>
                  <a:srgbClr val="0070C0"/>
                </a:solidFill>
              </a:rPr>
              <a:t>probability density</a:t>
            </a:r>
            <a:r>
              <a:rPr lang="en-US" altLang="zh-CN">
                <a:solidFill>
                  <a:srgbClr val="0070C0"/>
                </a:solidFill>
              </a:rPr>
              <a:t> </a:t>
            </a:r>
            <a:r>
              <a:rPr lang="zh-CN" altLang="en-US">
                <a:solidFill>
                  <a:srgbClr val="0070C0"/>
                </a:solidFill>
              </a:rPr>
              <a:t>function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9855" y="4087495"/>
            <a:ext cx="3294380" cy="612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9170" y="4662170"/>
            <a:ext cx="4004310" cy="612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6930" y="5314315"/>
            <a:ext cx="4906645" cy="1131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7315" y="5639435"/>
            <a:ext cx="87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MLE: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246495" y="1076960"/>
            <a:ext cx="6350" cy="54781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/>
        </p:nvSpPr>
        <p:spPr>
          <a:xfrm>
            <a:off x="1379855" y="184150"/>
            <a:ext cx="6294120" cy="6305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400" b="1" kern="12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Calibri Light" panose="020F0302020204030204" pitchFamily="34" charset="0"/>
              </a:defRPr>
            </a:lvl1pPr>
            <a:lvl2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2pPr>
            <a:lvl3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3pPr>
            <a:lvl4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4pPr>
            <a:lvl5pPr marL="914400" indent="-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  <a:sym typeface="Calibri Light" panose="020F0302020204030204" pitchFamily="34" charset="0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Mapping and Tracing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445885"/>
            <a:ext cx="3264535" cy="399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b="1">
                <a:solidFill>
                  <a:srgbClr val="FF0000"/>
                </a:solidFill>
              </a:rPr>
              <a:t>The key of </a:t>
            </a:r>
            <a:r>
              <a:rPr lang="zh-CN" altLang="en-US" sz="1400" b="1">
                <a:solidFill>
                  <a:srgbClr val="FF0000"/>
                </a:solidFill>
              </a:rPr>
              <a:t>self-</a:t>
            </a:r>
            <a:r>
              <a:rPr lang="zh-CN" altLang="en-US" sz="1600" b="1">
                <a:solidFill>
                  <a:srgbClr val="FF0000"/>
                </a:solidFill>
              </a:rPr>
              <a:t>supervision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205230" y="6048375"/>
            <a:ext cx="2325370" cy="413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4" name="图片 113"/>
          <p:cNvPicPr/>
          <p:nvPr/>
        </p:nvPicPr>
        <p:blipFill>
          <a:blip r:embed="rId7"/>
          <a:stretch>
            <a:fillRect/>
          </a:stretch>
        </p:blipFill>
        <p:spPr>
          <a:xfrm>
            <a:off x="6536055" y="2097406"/>
            <a:ext cx="5143500" cy="9334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8"/>
          <a:stretch>
            <a:fillRect/>
          </a:stretch>
        </p:blipFill>
        <p:spPr>
          <a:xfrm>
            <a:off x="6950075" y="3603943"/>
            <a:ext cx="4229100" cy="109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536055" y="1220470"/>
            <a:ext cx="5619750" cy="63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/>
              <a:t>Mapping is performed equivalently to</a:t>
            </a:r>
            <a:r>
              <a:rPr lang="en-US" altLang="zh-CN" sz="2000"/>
              <a:t> NICE-SLAM</a:t>
            </a:r>
            <a:r>
              <a:rPr lang="zh-CN" altLang="en-US" sz="2000"/>
              <a:t>, but with the</a:t>
            </a:r>
            <a:r>
              <a:rPr lang="en-US" altLang="zh-CN" sz="2000"/>
              <a:t> </a:t>
            </a:r>
            <a:r>
              <a:rPr lang="zh-CN" altLang="en-US" sz="2000">
                <a:solidFill>
                  <a:srgbClr val="FF0000"/>
                </a:solidFill>
              </a:rPr>
              <a:t>revised loss function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36055" y="3268345"/>
            <a:ext cx="22155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Tracing is similar:</a:t>
            </a:r>
            <a:endParaRPr lang="en-US" sz="2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34480" y="5075555"/>
            <a:ext cx="4959350" cy="947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问题：这个模型很好，很有道理，而且适合大数据集，但是为什么很少见有人使用呢？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6" grpId="0"/>
      <p:bldP spid="6" grpId="1"/>
      <p:bldP spid="7" grpId="0"/>
      <p:bldP spid="7" grpId="1"/>
      <p:bldP spid="11" grpId="0"/>
      <p:bldP spid="20" grpId="0"/>
      <p:bldP spid="11" grpId="1"/>
      <p:bldP spid="20" grpId="1"/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3"/>
          <p:cNvSpPr>
            <a:spLocks noChangeArrowheads="1"/>
          </p:cNvSpPr>
          <p:nvPr/>
        </p:nvSpPr>
        <p:spPr bwMode="auto">
          <a:xfrm>
            <a:off x="1524001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20" y="165735"/>
            <a:ext cx="7971155" cy="568960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Multi-Sensor Depth Fusion and RGBD Fusion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66900" y="1577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66900" y="154369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39041" y="1139199"/>
            <a:ext cx="3259429" cy="7727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4165" y="10375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 again assume that each depth observation is </a:t>
            </a:r>
            <a:r>
              <a:rPr lang="zh-CN" altLang="en-US">
                <a:solidFill>
                  <a:srgbClr val="FF0000"/>
                </a:solidFill>
              </a:rPr>
              <a:t>I.I.D.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165" y="14058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Given two </a:t>
            </a:r>
            <a:r>
              <a:rPr lang="zh-CN" altLang="en-US">
                <a:solidFill>
                  <a:srgbClr val="FF0000"/>
                </a:solidFill>
              </a:rPr>
              <a:t>synchronized and aligned</a:t>
            </a:r>
            <a:r>
              <a:rPr lang="zh-CN" altLang="en-US"/>
              <a:t> sensors, we can</a:t>
            </a:r>
            <a:endParaRPr lang="zh-CN" altLang="en-US"/>
          </a:p>
          <a:p>
            <a:r>
              <a:rPr lang="zh-CN" altLang="en-US"/>
              <a:t>sample a set of pixels m ∈ {1, ..., M} from two depth sensors yielding </a:t>
            </a:r>
            <a:r>
              <a:rPr lang="zh-CN" altLang="en-US">
                <a:solidFill>
                  <a:srgbClr val="FF0000"/>
                </a:solidFill>
              </a:rPr>
              <a:t>the generalized loss function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16" name="图片 115"/>
          <p:cNvPicPr/>
          <p:nvPr/>
        </p:nvPicPr>
        <p:blipFill>
          <a:blip r:embed="rId1"/>
          <a:stretch>
            <a:fillRect/>
          </a:stretch>
        </p:blipFill>
        <p:spPr>
          <a:xfrm>
            <a:off x="5814060" y="3197860"/>
            <a:ext cx="5393055" cy="1569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247650" y="2547620"/>
            <a:ext cx="5573395" cy="1757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One </a:t>
            </a:r>
            <a:r>
              <a:rPr lang="zh-CN" altLang="en-US">
                <a:solidFill>
                  <a:srgbClr val="FF0000"/>
                </a:solidFill>
              </a:rPr>
              <a:t>interpretation</a:t>
            </a:r>
            <a:r>
              <a:rPr lang="zh-CN" altLang="en-US"/>
              <a:t> of this objective function is that the</a:t>
            </a:r>
            <a:r>
              <a:rPr lang="en-US" altLang="zh-CN"/>
              <a:t> </a:t>
            </a:r>
            <a:r>
              <a:rPr lang="zh-CN" altLang="en-US"/>
              <a:t>pipeline </a:t>
            </a:r>
            <a:r>
              <a:rPr lang="zh-CN" altLang="en-US">
                <a:solidFill>
                  <a:srgbClr val="FF0000"/>
                </a:solidFill>
              </a:rPr>
              <a:t>implicitly learns the weighting between the two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sensor observations</a:t>
            </a:r>
            <a:r>
              <a:rPr lang="zh-CN" altLang="en-US"/>
              <a:t>. </a:t>
            </a:r>
            <a:endParaRPr lang="zh-CN" altLang="en-US"/>
          </a:p>
          <a:p>
            <a:r>
              <a:rPr lang="zh-CN" altLang="en-US"/>
              <a:t>The loss function</a:t>
            </a:r>
            <a:r>
              <a:rPr lang="zh-CN" altLang="en-US">
                <a:solidFill>
                  <a:srgbClr val="FF0000"/>
                </a:solidFill>
              </a:rPr>
              <a:t> penalizes large uncertainties via the log terms</a:t>
            </a:r>
            <a:r>
              <a:rPr lang="zh-CN" altLang="en-US">
                <a:sym typeface="+mn-ea"/>
              </a:rPr>
              <a:t>. </a:t>
            </a:r>
            <a:endParaRPr lang="zh-CN" altLang="en-US"/>
          </a:p>
          <a:p>
            <a:r>
              <a:rPr lang="zh-CN" altLang="en-US"/>
              <a:t>In an analogous fashion, </a:t>
            </a:r>
            <a:r>
              <a:rPr lang="zh-CN" altLang="en-US">
                <a:solidFill>
                  <a:srgbClr val="FF0000"/>
                </a:solidFill>
              </a:rPr>
              <a:t>RGBD fusion</a:t>
            </a:r>
            <a:r>
              <a:rPr lang="en-US"/>
              <a:t>:</a:t>
            </a:r>
            <a:endParaRPr lang="en-US"/>
          </a:p>
        </p:txBody>
      </p:sp>
      <p:pic>
        <p:nvPicPr>
          <p:cNvPr id="117" name="图片 116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135" y="4304665"/>
            <a:ext cx="5375275" cy="2410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20410" y="1210945"/>
            <a:ext cx="6256655" cy="1743710"/>
          </a:xfrm>
          <a:prstGeom prst="rect">
            <a:avLst/>
          </a:prstGeom>
        </p:spPr>
      </p:pic>
      <p:sp>
        <p:nvSpPr>
          <p:cNvPr id="19" name="图文框 18"/>
          <p:cNvSpPr/>
          <p:nvPr>
            <p:custDataLst>
              <p:tags r:id="rId6"/>
            </p:custDataLst>
          </p:nvPr>
        </p:nvSpPr>
        <p:spPr>
          <a:xfrm>
            <a:off x="7570470" y="3430270"/>
            <a:ext cx="1774190" cy="1152525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7"/>
            </p:custDataLst>
          </p:nvPr>
        </p:nvCxnSpPr>
        <p:spPr>
          <a:xfrm flipH="1">
            <a:off x="7665720" y="4361815"/>
            <a:ext cx="268605" cy="962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图文框 23"/>
          <p:cNvSpPr/>
          <p:nvPr>
            <p:custDataLst>
              <p:tags r:id="rId8"/>
            </p:custDataLst>
          </p:nvPr>
        </p:nvSpPr>
        <p:spPr>
          <a:xfrm>
            <a:off x="9565005" y="3430905"/>
            <a:ext cx="1774190" cy="1152525"/>
          </a:xfrm>
          <a:prstGeom prst="frame">
            <a:avLst>
              <a:gd name="adj1" fmla="val 90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9"/>
            </p:custDataLst>
          </p:nvPr>
        </p:nvCxnSpPr>
        <p:spPr>
          <a:xfrm>
            <a:off x="10250170" y="4304665"/>
            <a:ext cx="173355" cy="9766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6596380" y="5516880"/>
            <a:ext cx="1875155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like NICE-SLAM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9664065" y="5358130"/>
            <a:ext cx="1875155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log term:control precision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7143115" y="6146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question: How to resolve β?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24" grpId="0" bldLvl="0" animBg="1"/>
      <p:bldP spid="24" grpId="1" animBg="1"/>
      <p:bldP spid="34" grpId="0"/>
      <p:bldP spid="35" grpId="0"/>
      <p:bldP spid="34" grpId="1"/>
      <p:bldP spid="35" grpId="1"/>
      <p:bldP spid="36" grpId="0"/>
      <p:bldP spid="36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PP_MARK_KEY" val="d9977e78-6b26-49bb-9349-3baad070e055"/>
  <p:tag name="COMMONDATA" val="eyJoZGlkIjoiYjIwM2YxMTEwYzIxMzNhYTg0NTc4NDljMmQzMjQ3NTEifQ=="/>
  <p:tag name="commondata" val="eyJoZGlkIjoiMmI1NDQ5ZDNhMGY0OGE1MzFhZDcwNWI3Yzc5MGIyYm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FFFFFF"/>
      </a:accent3>
      <a:accent4>
        <a:srgbClr val="000000"/>
      </a:accent4>
      <a:accent5>
        <a:srgbClr val="AABBDC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FFFFFF"/>
      </a:accent3>
      <a:accent4>
        <a:srgbClr val="000000"/>
      </a:accent4>
      <a:accent5>
        <a:srgbClr val="AABBDC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4085</Words>
  <Application>WPS 演示</Application>
  <PresentationFormat>宽屏</PresentationFormat>
  <Paragraphs>174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Calibri Light</vt:lpstr>
      <vt:lpstr>Calibri</vt:lpstr>
      <vt:lpstr>楷体</vt:lpstr>
      <vt:lpstr>微软雅黑</vt:lpstr>
      <vt:lpstr>Times New Roman</vt:lpstr>
      <vt:lpstr>Tahoma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Introduction</vt:lpstr>
      <vt:lpstr>Performance</vt:lpstr>
      <vt:lpstr>PowerPoint 演示文稿</vt:lpstr>
      <vt:lpstr>Preliminaries</vt:lpstr>
      <vt:lpstr>Theoretical Assumptions</vt:lpstr>
      <vt:lpstr>Multi-Sensor Depth Fusion and RGBD Fusion</vt:lpstr>
      <vt:lpstr>Design Choices and Architecture Details</vt:lpstr>
      <vt:lpstr>PowerPoint 演示文稿</vt:lpstr>
      <vt:lpstr>Experiments-single sensor</vt:lpstr>
      <vt:lpstr>Experiments-single sensor</vt:lpstr>
      <vt:lpstr>Experiments-multi sensor</vt:lpstr>
      <vt:lpstr>PowerPoint 演示文稿</vt:lpstr>
      <vt:lpstr>Conclusion</vt:lpstr>
      <vt:lpstr>Video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庭有枇杷树.</cp:lastModifiedBy>
  <cp:revision>1976</cp:revision>
  <dcterms:created xsi:type="dcterms:W3CDTF">2020-06-02T13:36:00Z</dcterms:created>
  <dcterms:modified xsi:type="dcterms:W3CDTF">2023-11-13T14:33:58Z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A318499FC7364ED6A5BBE99021FD0FC5</vt:lpwstr>
  </property>
</Properties>
</file>